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74" r:id="rId7"/>
    <p:sldId id="262" r:id="rId8"/>
    <p:sldId id="263" r:id="rId9"/>
    <p:sldId id="265" r:id="rId10"/>
    <p:sldId id="266" r:id="rId11"/>
    <p:sldId id="261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79" r:id="rId30"/>
    <p:sldId id="280" r:id="rId31"/>
    <p:sldId id="283" r:id="rId32"/>
    <p:sldId id="282" r:id="rId3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5D81B-963D-418F-AC3E-1B6BD1924FA0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ED1DA-2DCC-470F-9205-A1C98131F8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70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FBDFC-2CBD-467D-A531-697C408EDE1F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B54A0-082E-4DCF-BE40-377AB27DB6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282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95E-4765-4053-A536-702189F085E0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DE7F-99E9-488B-A2D2-54918E05D7B1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CED7-134B-4F9C-9252-90792F85313B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0E8E-639B-4990-B253-42560DA28B41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E5A47-FD74-4273-9574-DA3948C0D27D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261C-8185-4474-9327-8E82BC37CD77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39BC-B1E0-4D4D-899D-5101DB777A81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A727-D50C-440F-8CD2-F60D559F0DC2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38D9-F694-4AF4-A419-6C5EE64FC46B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1BDB5-C61F-4C20-AEEA-EB5C28787CA8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2793-9E18-4555-8555-A9693A471C7D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4FF0D-48C6-4D7B-808C-35CB906A4D48}" type="datetime1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6823-283E-4990-BCA8-39EE9C42A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dirty="0" smtClean="0"/>
              <a:t>Chemical Reactions </a:t>
            </a:r>
            <a:br>
              <a:rPr lang="en-US" dirty="0" smtClean="0"/>
            </a:br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610600" cy="2971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SC2 Students will relate how the Law of Conservation of Matter is used to determine chemical composition in compounds and chemical reactions. </a:t>
            </a:r>
            <a:endParaRPr lang="en-US" dirty="0"/>
          </a:p>
          <a:p>
            <a:pPr algn="l"/>
            <a:r>
              <a:rPr lang="en-US" dirty="0"/>
              <a:t>SC2.a. Identify and balance the following types of chemical equations: </a:t>
            </a:r>
          </a:p>
          <a:p>
            <a:pPr algn="l"/>
            <a:r>
              <a:rPr lang="en-US" dirty="0"/>
              <a:t> Synthesis, Decomposition, Single Replacement, Double Replacement, and Combustion </a:t>
            </a:r>
          </a:p>
          <a:p>
            <a:pPr algn="l"/>
            <a:r>
              <a:rPr lang="en-US" dirty="0"/>
              <a:t>SC2.b. Experimentally determine indicators of a chemical reaction specifically precipitation, gas evolution, water production, and changes in energy to the system.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Reactions 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67446333"/>
              </p:ext>
            </p:extLst>
          </p:nvPr>
        </p:nvGraphicFramePr>
        <p:xfrm>
          <a:off x="228600" y="990600"/>
          <a:ext cx="8763000" cy="556259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21000"/>
                <a:gridCol w="2921000"/>
                <a:gridCol w="2921000"/>
              </a:tblGrid>
              <a:tr h="545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Type of Reactants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Reaction Type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Products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2 elements ONLY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Combination</a:t>
                      </a:r>
                      <a:r>
                        <a:rPr lang="en-US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or </a:t>
                      </a: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synthesis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Compound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 compound ONLY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Decomposition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Elements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C, H, O and O</a:t>
                      </a:r>
                      <a:r>
                        <a:rPr lang="en-US" sz="2400" baseline="-25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 ONLY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Combustion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en-US" sz="2400" baseline="-25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  +  H</a:t>
                      </a:r>
                      <a:r>
                        <a:rPr lang="en-US" sz="2400" baseline="-25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O            ALWAYS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7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1 element and 1 compound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Single replacement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1 compound </a:t>
                      </a: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and 1 element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 compound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Double Replacement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2 compounds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Acid + Base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Neutralization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US" sz="2400" baseline="-25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O  + “salt” 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Reactions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6934200" cy="58674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CH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(NO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Cu(NO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+  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(l)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 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(s)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KOH +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K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 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  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  <a:endParaRPr 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  +  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 </a:t>
            </a:r>
            <a:endParaRPr lang="en-US" sz="2400" baseline="-250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KI + Cl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+  I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u="sng" baseline="-250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AgCl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 +  KNO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u="sng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NaHCO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3(s)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  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3(s)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(l)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 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2(g)</a:t>
            </a:r>
            <a:endParaRPr lang="en-US" sz="2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19800" y="838200"/>
            <a:ext cx="31242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Single Replacement</a:t>
            </a: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Double Replacement</a:t>
            </a: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Combination </a:t>
            </a:r>
            <a:endParaRPr kumimoji="0" lang="en-US" sz="2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Combination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Neutralization</a:t>
            </a:r>
            <a:endParaRPr 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Combustion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Decomposition</a:t>
            </a:r>
            <a:endParaRPr 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Single Replacement</a:t>
            </a:r>
            <a:endParaRPr lang="en-US" sz="2400" u="sng" baseline="-250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Double replacement</a:t>
            </a:r>
            <a:endParaRPr lang="en-US" sz="2400" u="sng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Decomposition</a:t>
            </a:r>
            <a:endParaRPr 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chemical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law of conservation of mass states that matter is not created or destroyed it merely changes forms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order to show that mass is conserved the amount of products and reactants MUST equal.</a:t>
            </a:r>
          </a:p>
          <a:p>
            <a:r>
              <a:rPr lang="en-US" dirty="0" smtClean="0"/>
              <a:t>Once a word equation is turned into chemical formulas it must be balanced.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Chemical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u="sng" dirty="0"/>
              <a:t>Coefficients</a:t>
            </a:r>
            <a:r>
              <a:rPr lang="en-US" dirty="0"/>
              <a:t> are small whole numbers that are placed in front of the formulas in an equation in order to balance it.</a:t>
            </a:r>
          </a:p>
          <a:p>
            <a:pPr lvl="0"/>
            <a:r>
              <a:rPr lang="en-US" u="sng" dirty="0"/>
              <a:t>Balanced equation</a:t>
            </a:r>
            <a:r>
              <a:rPr lang="en-US" dirty="0"/>
              <a:t> is a chemical equation in which each side of the reaction has the same number of atoms of each element and </a:t>
            </a:r>
            <a:r>
              <a:rPr lang="en-US" i="1" dirty="0"/>
              <a:t>mass is conserved</a:t>
            </a:r>
            <a:r>
              <a:rPr lang="en-US" dirty="0"/>
              <a:t>.</a:t>
            </a:r>
          </a:p>
          <a:p>
            <a:pPr lvl="0"/>
            <a:r>
              <a:rPr lang="en-US" b="1" dirty="0"/>
              <a:t>To write a balanced chemical equation, first write the skeleton equation.  Then use coefficients to balance the equation so that it obeys the law of conservation of mass.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every balanced chemical equation each side of the equation has the same number of atoms of each element.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Steps to balancing chemical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 T-chart and List the elements in the chemical formulas on each </a:t>
            </a:r>
            <a:r>
              <a:rPr lang="en-US" dirty="0" smtClean="0"/>
              <a:t>side in the SAME order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Count the number of atoms of each element on each side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See what elements don’t match in your T-chart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coefficients in front of one substance at a time,</a:t>
            </a:r>
            <a:endParaRPr lang="en-US" sz="2000" dirty="0"/>
          </a:p>
          <a:p>
            <a:pPr marL="1371600" lvl="2" indent="-514350"/>
            <a:r>
              <a:rPr lang="en-US" dirty="0" smtClean="0"/>
              <a:t>Start </a:t>
            </a:r>
            <a:r>
              <a:rPr lang="en-US" dirty="0"/>
              <a:t>by balancing the most complex compound first, </a:t>
            </a:r>
            <a:endParaRPr lang="en-US" dirty="0" smtClean="0"/>
          </a:p>
          <a:p>
            <a:pPr marL="1371600" lvl="2" indent="-514350"/>
            <a:r>
              <a:rPr lang="en-US" dirty="0" smtClean="0"/>
              <a:t>general </a:t>
            </a:r>
            <a:r>
              <a:rPr lang="en-US" dirty="0"/>
              <a:t>rule of thumb is to save Hydrogen and Oxygen until the end to </a:t>
            </a:r>
            <a:r>
              <a:rPr lang="en-US" dirty="0" smtClean="0"/>
              <a:t>balance.</a:t>
            </a:r>
            <a:endParaRPr lang="en-US" sz="16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recount </a:t>
            </a:r>
            <a:r>
              <a:rPr lang="en-US" dirty="0"/>
              <a:t>number of atoms of each element</a:t>
            </a:r>
            <a:endParaRPr lang="en-US" sz="20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Repeat </a:t>
            </a:r>
            <a:r>
              <a:rPr lang="en-US" dirty="0" smtClean="0"/>
              <a:t>3, 4 &amp; 5 until </a:t>
            </a:r>
            <a:r>
              <a:rPr lang="en-US" dirty="0"/>
              <a:t>all elements are balanced.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Counting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/>
          <a:lstStyle/>
          <a:p>
            <a:r>
              <a:rPr lang="en-US" dirty="0" smtClean="0"/>
              <a:t>In order to balance chemical reactions you MUST first know how to count atoms.</a:t>
            </a:r>
          </a:p>
          <a:p>
            <a:r>
              <a:rPr lang="en-US" dirty="0" smtClean="0"/>
              <a:t>Subscripts multiply what ever they are beside</a:t>
            </a:r>
          </a:p>
          <a:p>
            <a:r>
              <a:rPr lang="en-US" dirty="0" smtClean="0"/>
              <a:t>If a subscript is beside parentheses it multiplies everything in the parentheses. </a:t>
            </a:r>
          </a:p>
          <a:p>
            <a:r>
              <a:rPr lang="en-US" dirty="0" smtClean="0"/>
              <a:t>Coefficients multiply everything immediately behind them.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Counting Atoms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2971800" cy="5638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NaHCO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Cu(NO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3CuSO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baseline="-25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Cu(NO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dirty="0" smtClean="0"/>
              <a:t>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0" y="990600"/>
            <a:ext cx="52578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 H, 1 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 Cu ,1 S,4 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1 Na, 1 H, 1 C, 3 O</a:t>
            </a: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 Cu,2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N,6 O</a:t>
            </a:r>
            <a:endParaRPr kumimoji="0" lang="en-US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N, 12 H, 1 P, 4 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4</a:t>
            </a:r>
            <a:r>
              <a:rPr lang="en-US" sz="3200" dirty="0" smtClean="0"/>
              <a:t> H, 2 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Cu,  3 S, 12 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2</a:t>
            </a:r>
            <a:r>
              <a:rPr lang="en-US" sz="3200" dirty="0" smtClean="0"/>
              <a:t> Cu, 4 N, 12 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 N, 36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H, 3 P, 12 O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Chemical Reactions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1:       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  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NH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N			|   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H			|   H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Pick an element to start balancing with, I pick N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common multiple between 1 and 2 is 2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2 in front of product side and recount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is balanced so now look at H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common multiple between 2 and 6 is 6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 3 in front of reactant H and recount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both sides are equal so it is a balanced equation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1676400"/>
            <a:ext cx="129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2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1600200"/>
            <a:ext cx="76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990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1600200"/>
            <a:ext cx="762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2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990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1676400"/>
            <a:ext cx="762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2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 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Chemical Reactions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18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trial and error process</a:t>
            </a:r>
          </a:p>
          <a:p>
            <a:pPr marL="342900" lvl="1" indent="-34290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 1: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NaHCO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 Na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 H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  +  CO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Na	        	|   Na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H		|   H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		 C		|   C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O		|   O</a:t>
            </a:r>
            <a:endParaRPr lang="en-US" dirty="0" smtClean="0"/>
          </a:p>
          <a:p>
            <a:r>
              <a:rPr lang="en-US" dirty="0" smtClean="0"/>
              <a:t>Count Atoms of each element</a:t>
            </a:r>
          </a:p>
          <a:p>
            <a:r>
              <a:rPr lang="en-US" dirty="0" smtClean="0"/>
              <a:t>Start balancing the most complex item (reactant)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286000"/>
            <a:ext cx="6248400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 = 1	        	|   Na = 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 = 1 		|   H = 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 = 1		|   C = 1+1 =2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 = 3		|   O = 3 + 1 + 2 = 6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362200"/>
            <a:ext cx="6248400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 = 2	        	|   Na = 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 = 2		|   H = 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 = 2		|   C = 1+1 =2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 = 6		|   O = 3 + 1 + 2 = 6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209800" y="1600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Chemical Reactions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trial and error process</a:t>
            </a:r>
          </a:p>
          <a:p>
            <a:pPr marL="342900" lvl="1" indent="-34290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 1: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10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   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    CO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     H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			 C		|   C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H		|   H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O		|   O</a:t>
            </a:r>
            <a:endParaRPr lang="en-US" dirty="0" smtClean="0"/>
          </a:p>
          <a:p>
            <a:r>
              <a:rPr lang="en-US" sz="2400" dirty="0" smtClean="0"/>
              <a:t>Start balancing the most complex item (reactant)</a:t>
            </a:r>
          </a:p>
          <a:p>
            <a:r>
              <a:rPr lang="en-US" sz="2400" dirty="0" smtClean="0"/>
              <a:t>Leave H and O until the end</a:t>
            </a:r>
          </a:p>
          <a:p>
            <a:pPr lvl="1"/>
            <a:r>
              <a:rPr lang="en-US" sz="2400" dirty="0" smtClean="0"/>
              <a:t>Have to use whole number and currently have no whole number… trick: Double all current coefficients and recount.</a:t>
            </a:r>
          </a:p>
          <a:p>
            <a:pPr lvl="1">
              <a:buNone/>
            </a:pPr>
            <a:r>
              <a:rPr lang="en-US" sz="2400" b="1" dirty="0" smtClean="0"/>
              <a:t>It is Now Balanced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09800"/>
            <a:ext cx="77724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			C = 4		|   C = 1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		H = 10	|   H = 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O = 2	|   O = 2 +1 = 3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600200"/>
            <a:ext cx="381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362200"/>
            <a:ext cx="77724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			C = 4		|   C = 4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		H = 10	|   H = 2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O = 2	|   O = 8 +1 = 9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1600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2362200"/>
            <a:ext cx="77724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			C = 4		|   C = 4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		H = 10	|   H = 10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O = 2	|   O = 8 +5 = 13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1600200"/>
            <a:ext cx="609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1524000"/>
            <a:ext cx="381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133600" y="1600200"/>
            <a:ext cx="381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362200"/>
            <a:ext cx="80772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			C = 8		|   C = 8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		H = 20	|   H = 20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O = 2	|   O = 16 +10 = 26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1600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2362200"/>
            <a:ext cx="83058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			C = 8		|   C = 8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		H = 20	|   H = 20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	O = 26	|   O = 16 +10 = 26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Writing chemical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562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In </a:t>
            </a:r>
            <a:r>
              <a:rPr lang="en-US" dirty="0"/>
              <a:t>chemical reactions one or more reactants change into one or more products.</a:t>
            </a:r>
          </a:p>
          <a:p>
            <a:pPr lvl="0"/>
            <a:r>
              <a:rPr lang="en-US" dirty="0"/>
              <a:t>Chemists use a chemical equations to convey a s much information as possible about what happens in a chemical reaction.</a:t>
            </a:r>
          </a:p>
          <a:p>
            <a:pPr lvl="0"/>
            <a:r>
              <a:rPr lang="en-US" dirty="0"/>
              <a:t>The reactants are written on the left and the products on the right</a:t>
            </a:r>
          </a:p>
          <a:p>
            <a:pPr lvl="0"/>
            <a:r>
              <a:rPr lang="en-US" dirty="0"/>
              <a:t>An arrow separates them, read the arrow as yields, gives, or reacts to produce.</a:t>
            </a:r>
          </a:p>
          <a:p>
            <a:pPr lvl="1">
              <a:buNone/>
            </a:pPr>
            <a:r>
              <a:rPr lang="en-US" dirty="0" smtClean="0"/>
              <a:t>      Reactants → products</a:t>
            </a:r>
            <a:r>
              <a:rPr lang="en-US" dirty="0"/>
              <a:t>		</a:t>
            </a:r>
            <a:endParaRPr lang="en-US" dirty="0" smtClean="0"/>
          </a:p>
          <a:p>
            <a:pPr lvl="1"/>
            <a:r>
              <a:rPr lang="en-US" dirty="0" smtClean="0"/>
              <a:t>example</a:t>
            </a:r>
            <a:r>
              <a:rPr lang="en-US" dirty="0"/>
              <a:t>:  iron + oxygen → iron (III) oxide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Reaction Practice – Polyatomic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Balancing reactions with </a:t>
            </a:r>
            <a:r>
              <a:rPr lang="en-US" sz="2400" dirty="0" err="1" smtClean="0"/>
              <a:t>polyatomics</a:t>
            </a:r>
            <a:r>
              <a:rPr lang="en-US" sz="2400" dirty="0" smtClean="0"/>
              <a:t> can be a bit complicated but if the polyatomic is the same on BOTH sides of reaction you can treat it like a special element.</a:t>
            </a:r>
          </a:p>
          <a:p>
            <a:pPr algn="ctr">
              <a:buNone/>
            </a:pPr>
            <a:r>
              <a:rPr lang="en-US" sz="2400" dirty="0" smtClean="0"/>
              <a:t>   FeBr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+      </a:t>
            </a:r>
            <a:r>
              <a:rPr lang="en-US" sz="2400" dirty="0" err="1" smtClean="0"/>
              <a:t>Ba</a:t>
            </a:r>
            <a:r>
              <a:rPr lang="en-US" sz="2400" dirty="0" smtClean="0"/>
              <a:t>(OH)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→       BaBr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+     Fe(OH)</a:t>
            </a:r>
            <a:r>
              <a:rPr lang="en-US" sz="2400" baseline="-25000" dirty="0" smtClean="0"/>
              <a:t>3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When counting Atoms put a box around JUST the polyatomic</a:t>
            </a:r>
          </a:p>
          <a:p>
            <a:r>
              <a:rPr lang="en-US" sz="2400" dirty="0" smtClean="0"/>
              <a:t>Count like normal and balance using these count</a:t>
            </a:r>
          </a:p>
          <a:p>
            <a:r>
              <a:rPr lang="en-US" sz="2400" dirty="0" smtClean="0"/>
              <a:t>Br is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thing that don’t balance, common multiple between 2 and 3 is 6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2133600"/>
            <a:ext cx="5334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05600" y="2133600"/>
            <a:ext cx="5334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1600" y="25908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	1		| Fe      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	3		| Br      2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(OH)	2		| (OH)  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3733800"/>
            <a:ext cx="5334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3733800"/>
            <a:ext cx="5334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2057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26670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		| Fe      1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		| Br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1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2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47800" y="27432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		| Fe 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		| Br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1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2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96000" y="2057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819400" y="2057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295400" y="26670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		| Fe 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		| Br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3		|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 1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6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(OH)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/>
      <p:bldP spid="11" grpId="0" animBg="1"/>
      <p:bldP spid="30" grpId="0" animBg="1"/>
      <p:bldP spid="32" grpId="0"/>
      <p:bldP spid="33" grpId="0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Reaction Practice – Polyatomic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Na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PO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+      MgSO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→      Mg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(PO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     Na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When counting Atoms put a box around JUST the polyatomic</a:t>
            </a:r>
          </a:p>
          <a:p>
            <a:r>
              <a:rPr lang="en-US" sz="2400" dirty="0" smtClean="0"/>
              <a:t>Count like normal and balance using these count</a:t>
            </a:r>
          </a:p>
          <a:p>
            <a:r>
              <a:rPr lang="en-US" sz="2400" dirty="0" smtClean="0"/>
              <a:t>Na is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thing that don’t balance, common multiple between 2 and 3 is 6.</a:t>
            </a:r>
          </a:p>
          <a:p>
            <a:r>
              <a:rPr lang="en-US" sz="2400" dirty="0" smtClean="0"/>
              <a:t>Fix each side and recount</a:t>
            </a:r>
          </a:p>
          <a:p>
            <a:r>
              <a:rPr lang="en-US" sz="2400" dirty="0" smtClean="0"/>
              <a:t>Mg is next thing that don’t balance, common multiple between 1 and 3 is 3.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5240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	3		| Na     2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	1		| Mg    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43000" y="990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990600"/>
            <a:ext cx="6858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400" baseline="-25000" dirty="0" smtClean="0"/>
              <a:t>3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</a:t>
            </a:r>
            <a:r>
              <a:rPr lang="en-US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dirty="0" smtClean="0"/>
              <a:t> +      Mg</a:t>
            </a:r>
            <a:r>
              <a:rPr lang="en-US" sz="2400" dirty="0" smtClean="0">
                <a:solidFill>
                  <a:srgbClr val="FF0000"/>
                </a:solidFill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→      Mg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</a:t>
            </a:r>
            <a:r>
              <a:rPr lang="en-US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     Na</a:t>
            </a:r>
            <a:r>
              <a:rPr lang="en-US" sz="2400" baseline="-25000" dirty="0" smtClean="0"/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3000" y="16002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		| Na     2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		|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	1		| Mg    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990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15240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		| Na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6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		|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	1		| Mg    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67000" y="990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1447800"/>
            <a:ext cx="63246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6		| Na   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6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		|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3		| Mg    3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3		|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2" grpId="0"/>
      <p:bldP spid="16" grpId="0" animBg="1"/>
      <p:bldP spid="17" grpId="0" animBg="1"/>
      <p:bldP spid="10" grpId="0"/>
      <p:bldP spid="18" grpId="0" animBg="1"/>
      <p:bldP spid="33" grpId="0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Predicting the products of a chemical reaction involve 1</a:t>
            </a:r>
            <a:r>
              <a:rPr lang="en-US" baseline="30000" dirty="0" smtClean="0"/>
              <a:t>st</a:t>
            </a:r>
            <a:r>
              <a:rPr lang="en-US" dirty="0" smtClean="0"/>
              <a:t> determining the type of reaction that is occurring.</a:t>
            </a:r>
          </a:p>
          <a:p>
            <a:pPr lvl="1"/>
            <a:r>
              <a:rPr lang="en-US" dirty="0" smtClean="0"/>
              <a:t>Combination:  starts with 2 elements </a:t>
            </a:r>
          </a:p>
          <a:p>
            <a:pPr lvl="1"/>
            <a:r>
              <a:rPr lang="en-US" dirty="0" smtClean="0"/>
              <a:t>Decomposition:  starts with 1 compound</a:t>
            </a:r>
          </a:p>
          <a:p>
            <a:pPr lvl="1"/>
            <a:r>
              <a:rPr lang="en-US" dirty="0" smtClean="0"/>
              <a:t>Single Replacement:  Starts with 1 element &amp; 1 compound</a:t>
            </a:r>
          </a:p>
          <a:p>
            <a:pPr lvl="1"/>
            <a:r>
              <a:rPr lang="en-US" dirty="0" smtClean="0"/>
              <a:t>Double Replacement: starts with 2 compounds</a:t>
            </a:r>
          </a:p>
          <a:p>
            <a:pPr lvl="1"/>
            <a:r>
              <a:rPr lang="en-US" dirty="0" smtClean="0"/>
              <a:t>Neutralization: starts with 2 compounds that are an ACID and a BASE</a:t>
            </a:r>
          </a:p>
          <a:p>
            <a:pPr lvl="1"/>
            <a:r>
              <a:rPr lang="en-US" dirty="0" smtClean="0"/>
              <a:t>Combustion:  starts with O</a:t>
            </a:r>
            <a:r>
              <a:rPr lang="en-US" baseline="-25000" dirty="0" smtClean="0"/>
              <a:t>2</a:t>
            </a:r>
            <a:r>
              <a:rPr lang="en-US" dirty="0" smtClean="0"/>
              <a:t> and a compound containing C, H and/or O.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</a:t>
            </a:r>
            <a:r>
              <a:rPr lang="en-US" dirty="0" smtClean="0"/>
              <a:t>Products identifying types of reaction practice.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4724400" cy="5715000"/>
          </a:xfrm>
        </p:spPr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en-US" dirty="0" smtClean="0"/>
              <a:t>____Al  + ____Cl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/>
              </a:rPr>
              <a:t>  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___Mg(OH)</a:t>
            </a:r>
            <a:r>
              <a:rPr lang="en-US" baseline="-25000" dirty="0" smtClean="0"/>
              <a:t>2  </a:t>
            </a:r>
            <a:r>
              <a:rPr lang="en-US" dirty="0" smtClean="0"/>
              <a:t>+  ___</a:t>
            </a:r>
            <a:r>
              <a:rPr lang="en-US" dirty="0" err="1" smtClean="0"/>
              <a:t>HCl</a:t>
            </a:r>
            <a:r>
              <a:rPr lang="en-US" dirty="0" smtClean="0">
                <a:sym typeface="Wingdings"/>
              </a:rPr>
              <a:t>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___Zn  +  ____</a:t>
            </a:r>
            <a:r>
              <a:rPr lang="en-US" dirty="0" err="1" smtClean="0"/>
              <a:t>HCl</a:t>
            </a:r>
            <a:r>
              <a:rPr lang="en-US" dirty="0" smtClean="0">
                <a:sym typeface="Wingdings"/>
              </a:rPr>
              <a:t>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___C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6  </a:t>
            </a:r>
            <a:r>
              <a:rPr lang="en-US" dirty="0" smtClean="0"/>
              <a:t>+  ___O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/>
              </a:rPr>
              <a:t>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___Al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 </a:t>
            </a:r>
            <a:r>
              <a:rPr lang="en-US" dirty="0" smtClean="0">
                <a:sym typeface="Wingdings"/>
              </a:rPr>
              <a:t>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__</a:t>
            </a:r>
            <a:r>
              <a:rPr lang="en-US" dirty="0" err="1" smtClean="0"/>
              <a:t>Ba</a:t>
            </a:r>
            <a:r>
              <a:rPr lang="en-US" dirty="0" smtClean="0"/>
              <a:t>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  </a:t>
            </a:r>
            <a:r>
              <a:rPr lang="en-US" dirty="0" smtClean="0"/>
              <a:t>+ __Na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</a:t>
            </a:r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990600"/>
            <a:ext cx="3962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/>
              <a:t>Combination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Neutralization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/>
              <a:t>Single replacement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Combustion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/>
              <a:t>Decomposition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replacement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/>
          <a:lstStyle/>
          <a:p>
            <a:r>
              <a:rPr lang="en-US" dirty="0" smtClean="0"/>
              <a:t>Predicting the products of a chemical reaction involve next determine the products that would be produced based on a balance of charge. </a:t>
            </a:r>
          </a:p>
          <a:p>
            <a:pPr lvl="1"/>
            <a:r>
              <a:rPr lang="en-US" dirty="0" smtClean="0"/>
              <a:t>Combination:  ends with 1 compound</a:t>
            </a:r>
          </a:p>
          <a:p>
            <a:pPr lvl="1"/>
            <a:r>
              <a:rPr lang="en-US" dirty="0" smtClean="0"/>
              <a:t>Decomposition:  ends with 2 elements</a:t>
            </a:r>
          </a:p>
          <a:p>
            <a:pPr lvl="1"/>
            <a:r>
              <a:rPr lang="en-US" dirty="0" smtClean="0"/>
              <a:t>Single Replacement:  ends with 1 element &amp; 1 compound</a:t>
            </a:r>
          </a:p>
          <a:p>
            <a:pPr lvl="1"/>
            <a:r>
              <a:rPr lang="en-US" dirty="0" smtClean="0"/>
              <a:t>Double Replacement: ends with 2 compounds</a:t>
            </a:r>
          </a:p>
          <a:p>
            <a:pPr lvl="1"/>
            <a:r>
              <a:rPr lang="en-US" dirty="0" smtClean="0"/>
              <a:t>Neutralization: ends with H</a:t>
            </a:r>
            <a:r>
              <a:rPr lang="en-US" baseline="-25000" dirty="0" smtClean="0"/>
              <a:t>2</a:t>
            </a:r>
            <a:r>
              <a:rPr lang="en-US" dirty="0" smtClean="0"/>
              <a:t>O and a “salt”</a:t>
            </a:r>
          </a:p>
          <a:p>
            <a:pPr lvl="1"/>
            <a:r>
              <a:rPr lang="en-US" dirty="0" smtClean="0"/>
              <a:t>Combustion:  ends with CO</a:t>
            </a:r>
            <a:r>
              <a:rPr lang="en-US" baseline="-25000" dirty="0" smtClean="0"/>
              <a:t>2</a:t>
            </a:r>
            <a:r>
              <a:rPr lang="en-US" dirty="0" smtClean="0"/>
              <a:t> and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534400" cy="5943600"/>
          </a:xfrm>
        </p:spPr>
        <p:txBody>
          <a:bodyPr>
            <a:noAutofit/>
          </a:bodyPr>
          <a:lstStyle/>
          <a:p>
            <a:pPr marL="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/>
              <a:t>____Al  + ____Cl</a:t>
            </a:r>
            <a:r>
              <a:rPr lang="en-US" sz="2300" baseline="-25000" dirty="0" smtClean="0"/>
              <a:t>2</a:t>
            </a:r>
            <a:r>
              <a:rPr lang="en-US" sz="2300" dirty="0" smtClean="0">
                <a:sym typeface="Wingdings"/>
              </a:rPr>
              <a:t>  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>
                <a:sym typeface="Wingdings"/>
              </a:rPr>
              <a:t>Is a combination reaction so the product is a compound between aluminum and chlorine.  </a:t>
            </a:r>
            <a:r>
              <a:rPr lang="en-US" sz="2300" b="1" dirty="0" smtClean="0">
                <a:sym typeface="Wingdings"/>
              </a:rPr>
              <a:t>MUST BALANCE CHARGES!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>
                <a:sym typeface="Wingdings"/>
              </a:rPr>
              <a:t>Al</a:t>
            </a:r>
            <a:r>
              <a:rPr lang="en-US" sz="2300" baseline="30000" dirty="0" smtClean="0">
                <a:sym typeface="Wingdings"/>
              </a:rPr>
              <a:t>+3</a:t>
            </a:r>
            <a:r>
              <a:rPr lang="en-US" sz="2300" dirty="0" smtClean="0">
                <a:sym typeface="Wingdings"/>
              </a:rPr>
              <a:t>   and Cl</a:t>
            </a:r>
            <a:r>
              <a:rPr lang="en-US" sz="2300" baseline="30000" dirty="0" smtClean="0">
                <a:sym typeface="Wingdings"/>
              </a:rPr>
              <a:t>-1</a:t>
            </a:r>
            <a:r>
              <a:rPr lang="en-US" sz="2300" dirty="0" smtClean="0">
                <a:sym typeface="Wingdings"/>
              </a:rPr>
              <a:t> form compound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>
                <a:sym typeface="Wingdings"/>
              </a:rPr>
              <a:t>AlCl</a:t>
            </a:r>
            <a:r>
              <a:rPr lang="en-US" sz="2300" baseline="-25000" dirty="0" smtClean="0">
                <a:sym typeface="Wingdings"/>
              </a:rPr>
              <a:t>3</a:t>
            </a:r>
            <a:endParaRPr lang="en-US" sz="23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/>
              <a:t>____Al  + ____Cl</a:t>
            </a:r>
            <a:r>
              <a:rPr lang="en-US" sz="2300" baseline="-25000" dirty="0" smtClean="0"/>
              <a:t>2</a:t>
            </a:r>
            <a:r>
              <a:rPr lang="en-US" sz="2300" dirty="0" smtClean="0">
                <a:sym typeface="Wingdings"/>
              </a:rPr>
              <a:t>    ____ AlCl</a:t>
            </a:r>
            <a:r>
              <a:rPr lang="en-US" sz="2300" baseline="-25000" dirty="0" smtClean="0">
                <a:sym typeface="Wingdings"/>
              </a:rPr>
              <a:t>3</a:t>
            </a:r>
            <a:r>
              <a:rPr lang="en-US" sz="2300" dirty="0" smtClean="0">
                <a:sym typeface="Wingdings"/>
              </a:rPr>
              <a:t>   </a:t>
            </a:r>
            <a:r>
              <a:rPr lang="en-US" sz="2300" dirty="0" smtClean="0">
                <a:sym typeface="Wingdings"/>
              </a:rPr>
              <a:t>still needs number of atoms							 to be balanced</a:t>
            </a:r>
            <a:endParaRPr lang="en-US" sz="2300" dirty="0" smtClean="0">
              <a:sym typeface="Wingdings"/>
            </a:endParaRPr>
          </a:p>
          <a:p>
            <a:pPr marL="0" lvl="1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/>
              <a:t>___</a:t>
            </a:r>
            <a:r>
              <a:rPr lang="en-US" sz="2300" dirty="0" smtClean="0"/>
              <a:t>Mg(OH)</a:t>
            </a:r>
            <a:r>
              <a:rPr lang="en-US" sz="2300" baseline="-25000" dirty="0" smtClean="0"/>
              <a:t>2  </a:t>
            </a:r>
            <a:r>
              <a:rPr lang="en-US" sz="2300" dirty="0" smtClean="0"/>
              <a:t>+  ___ </a:t>
            </a:r>
            <a:r>
              <a:rPr lang="en-US" sz="2300" dirty="0" err="1" smtClean="0"/>
              <a:t>HCl</a:t>
            </a:r>
            <a:r>
              <a:rPr lang="en-US" sz="2300" dirty="0" smtClean="0">
                <a:sym typeface="Wingdings"/>
              </a:rPr>
              <a:t>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>
                <a:sym typeface="Wingdings"/>
              </a:rPr>
              <a:t>Is a neutralization reaction so the product is water and a salt.  The salt would be formed between the element at the beginning of the base and the element at the end of the acid.   Think </a:t>
            </a:r>
            <a:r>
              <a:rPr lang="en-US" sz="2300" dirty="0" smtClean="0">
                <a:sym typeface="Wingdings"/>
              </a:rPr>
              <a:t>square dance!! </a:t>
            </a:r>
            <a:r>
              <a:rPr lang="en-US" sz="2300" dirty="0" smtClean="0">
                <a:sym typeface="Wingdings"/>
              </a:rPr>
              <a:t> </a:t>
            </a:r>
            <a:r>
              <a:rPr lang="en-US" sz="2300" b="1" dirty="0">
                <a:sym typeface="Wingdings"/>
              </a:rPr>
              <a:t>MUST BALANCE CHARGES</a:t>
            </a:r>
            <a:r>
              <a:rPr lang="en-US" sz="2300" b="1" dirty="0" smtClean="0">
                <a:sym typeface="Wingdings"/>
              </a:rPr>
              <a:t>!</a:t>
            </a:r>
            <a:endParaRPr lang="en-US" sz="23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>
                <a:sym typeface="Wingdings"/>
              </a:rPr>
              <a:t>Mg </a:t>
            </a:r>
            <a:r>
              <a:rPr lang="en-US" sz="2300" baseline="30000" dirty="0" smtClean="0">
                <a:sym typeface="Wingdings"/>
              </a:rPr>
              <a:t>+2  </a:t>
            </a:r>
            <a:r>
              <a:rPr lang="en-US" sz="2300" dirty="0" smtClean="0">
                <a:sym typeface="Wingdings"/>
              </a:rPr>
              <a:t>and C</a:t>
            </a:r>
            <a:r>
              <a:rPr lang="en-US" sz="2300" baseline="30000" dirty="0" smtClean="0">
                <a:sym typeface="Wingdings"/>
              </a:rPr>
              <a:t>l-1</a:t>
            </a:r>
            <a:r>
              <a:rPr lang="en-US" sz="2300" dirty="0" smtClean="0">
                <a:sym typeface="Wingdings"/>
              </a:rPr>
              <a:t>  form compound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>
                <a:sym typeface="Wingdings"/>
              </a:rPr>
              <a:t>MgCl</a:t>
            </a:r>
            <a:r>
              <a:rPr lang="en-US" sz="2300" baseline="-25000" dirty="0" smtClean="0">
                <a:sym typeface="Wingdings"/>
              </a:rPr>
              <a:t>2</a:t>
            </a:r>
            <a:r>
              <a:rPr lang="en-US" sz="2300" dirty="0" smtClean="0">
                <a:sym typeface="Wingdings"/>
              </a:rPr>
              <a:t>   and H</a:t>
            </a:r>
            <a:r>
              <a:rPr lang="en-US" sz="2300" baseline="-25000" dirty="0" smtClean="0">
                <a:sym typeface="Wingdings"/>
              </a:rPr>
              <a:t>2</a:t>
            </a:r>
            <a:r>
              <a:rPr lang="en-US" sz="2300" dirty="0" smtClean="0">
                <a:sym typeface="Wingdings"/>
              </a:rPr>
              <a:t>O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300" dirty="0" smtClean="0"/>
              <a:t>___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</a:rPr>
              <a:t>Mg</a:t>
            </a:r>
            <a:r>
              <a:rPr lang="en-US" sz="2300" dirty="0" smtClean="0">
                <a:solidFill>
                  <a:schemeClr val="accent5">
                    <a:lumMod val="50000"/>
                  </a:schemeClr>
                </a:solidFill>
              </a:rPr>
              <a:t>(OH)</a:t>
            </a:r>
            <a:r>
              <a:rPr lang="en-US" sz="2300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2300" baseline="-25000" dirty="0" smtClean="0"/>
              <a:t>  </a:t>
            </a:r>
            <a:r>
              <a:rPr lang="en-US" sz="2300" dirty="0" smtClean="0"/>
              <a:t>+  ___</a:t>
            </a:r>
            <a:r>
              <a:rPr lang="en-US" sz="2300" dirty="0" err="1" smtClean="0">
                <a:solidFill>
                  <a:schemeClr val="accent5">
                    <a:lumMod val="50000"/>
                  </a:schemeClr>
                </a:solidFill>
              </a:rPr>
              <a:t>H</a:t>
            </a:r>
            <a:r>
              <a:rPr lang="en-US" sz="2300" dirty="0" err="1" smtClean="0">
                <a:solidFill>
                  <a:schemeClr val="accent2">
                    <a:lumMod val="75000"/>
                  </a:schemeClr>
                </a:solidFill>
              </a:rPr>
              <a:t>Cl</a:t>
            </a:r>
            <a:r>
              <a:rPr lang="en-US" sz="2300" dirty="0" smtClean="0"/>
              <a:t> </a:t>
            </a:r>
            <a:r>
              <a:rPr lang="en-US" sz="2300" dirty="0" smtClean="0">
                <a:sym typeface="Wingdings"/>
              </a:rPr>
              <a:t>  __  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MgCl</a:t>
            </a:r>
            <a:r>
              <a:rPr lang="en-US" sz="2300" baseline="-25000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2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 </a:t>
            </a:r>
            <a:r>
              <a:rPr lang="en-US" sz="2300" dirty="0" smtClean="0">
                <a:sym typeface="Wingdings"/>
              </a:rPr>
              <a:t> + __ </a:t>
            </a:r>
            <a:r>
              <a:rPr lang="en-US" sz="2300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H</a:t>
            </a:r>
            <a:r>
              <a:rPr lang="en-US" sz="2300" baseline="-25000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2</a:t>
            </a:r>
            <a:r>
              <a:rPr lang="en-US" sz="2300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O</a:t>
            </a:r>
            <a:r>
              <a:rPr lang="en-US" sz="2300" dirty="0" smtClean="0">
                <a:sym typeface="Wingdings"/>
              </a:rPr>
              <a:t> </a:t>
            </a:r>
            <a:r>
              <a:rPr lang="en-US" sz="2300" dirty="0" smtClean="0">
                <a:sym typeface="Wingdings"/>
              </a:rPr>
              <a:t>still needs number </a:t>
            </a:r>
            <a:r>
              <a:rPr lang="en-US" sz="2300" dirty="0" smtClean="0">
                <a:sym typeface="Wingdings"/>
              </a:rPr>
              <a:t>					            of atoms </a:t>
            </a:r>
            <a:r>
              <a:rPr lang="en-US" sz="2300" dirty="0" smtClean="0">
                <a:sym typeface="Wingdings"/>
              </a:rPr>
              <a:t>to be balanced</a:t>
            </a:r>
            <a:endParaRPr lang="en-US" sz="2300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715000"/>
          </a:xfrm>
        </p:spPr>
        <p:txBody>
          <a:bodyPr>
            <a:noAutofit/>
          </a:bodyPr>
          <a:lstStyle/>
          <a:p>
            <a:pPr marL="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/>
              <a:t> __Al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  </a:t>
            </a:r>
            <a:r>
              <a:rPr lang="en-US" dirty="0" smtClean="0">
                <a:sym typeface="Wingdings"/>
              </a:rPr>
              <a:t></a:t>
            </a:r>
            <a:endParaRPr lang="en-US" dirty="0" smtClean="0"/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Is a decomposition reaction so the product is just elements.  </a:t>
            </a:r>
            <a:endParaRPr lang="en-US" sz="2800" baseline="30000" dirty="0" smtClean="0">
              <a:sym typeface="Wingdings"/>
            </a:endParaRPr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Don’t forget diatomic elements.</a:t>
            </a:r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Al and O</a:t>
            </a:r>
            <a:r>
              <a:rPr lang="en-US" sz="2800" baseline="-25000" dirty="0" smtClean="0">
                <a:sym typeface="Wingdings"/>
              </a:rPr>
              <a:t>2</a:t>
            </a:r>
            <a:r>
              <a:rPr lang="en-US" sz="2800" dirty="0" smtClean="0">
                <a:sym typeface="Wingdings"/>
              </a:rPr>
              <a:t> (is a diatomic element)</a:t>
            </a:r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/>
              <a:t>__Al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3  </a:t>
            </a:r>
            <a:r>
              <a:rPr lang="en-US" sz="2800" dirty="0" smtClean="0">
                <a:sym typeface="Wingdings"/>
              </a:rPr>
              <a:t> __ Al + ___ O</a:t>
            </a:r>
            <a:r>
              <a:rPr lang="en-US" sz="2800" baseline="-25000" dirty="0" smtClean="0">
                <a:sym typeface="Wingdings"/>
              </a:rPr>
              <a:t>2</a:t>
            </a:r>
            <a:r>
              <a:rPr lang="en-US" sz="2800" dirty="0" smtClean="0">
                <a:sym typeface="Wingdings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baseline="-25000" dirty="0" smtClean="0">
              <a:sym typeface="Wingdings"/>
            </a:endParaRPr>
          </a:p>
          <a:p>
            <a:pPr marL="0" lvl="1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__Ba(NO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  </a:t>
            </a:r>
            <a:r>
              <a:rPr lang="en-US" dirty="0" smtClean="0"/>
              <a:t>+ __Na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 </a:t>
            </a:r>
            <a:r>
              <a:rPr lang="en-US" dirty="0" smtClean="0">
                <a:sym typeface="Wingdings"/>
              </a:rPr>
              <a:t>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Is a double replacement reaction, the positive ions switch partners. </a:t>
            </a:r>
            <a:r>
              <a:rPr lang="en-US" sz="2800" b="1" dirty="0">
                <a:sym typeface="Wingdings"/>
              </a:rPr>
              <a:t>MUST BALANCE CHARGES</a:t>
            </a:r>
            <a:r>
              <a:rPr lang="en-US" sz="2800" b="1" dirty="0" smtClean="0">
                <a:sym typeface="Wingdings"/>
              </a:rPr>
              <a:t>!</a:t>
            </a:r>
            <a:endParaRPr lang="en-US" sz="28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/>
              <a:t>__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Ba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(NO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2  </a:t>
            </a:r>
            <a:r>
              <a:rPr lang="en-US" sz="2800" dirty="0" smtClean="0"/>
              <a:t>+ __Na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 </a:t>
            </a:r>
            <a:r>
              <a:rPr lang="en-US" sz="2800" dirty="0" smtClean="0">
                <a:sym typeface="Wingdings"/>
              </a:rPr>
              <a:t> </a:t>
            </a:r>
            <a:r>
              <a:rPr lang="en-US" sz="2800" dirty="0" smtClean="0"/>
              <a:t>__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Ba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 </a:t>
            </a:r>
            <a:r>
              <a:rPr lang="en-US" sz="2800" dirty="0" smtClean="0"/>
              <a:t> + __Na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NO</a:t>
            </a:r>
            <a:r>
              <a:rPr lang="en-US" sz="2800" baseline="-25000" dirty="0" smtClean="0">
                <a:solidFill>
                  <a:schemeClr val="accent2">
                    <a:lumMod val="75000"/>
                  </a:schemeClr>
                </a:solidFill>
              </a:rPr>
              <a:t>3        </a:t>
            </a:r>
            <a:r>
              <a:rPr lang="en-US" sz="2800" dirty="0" smtClean="0">
                <a:sym typeface="Wingdings"/>
              </a:rPr>
              <a:t>still needs to be balanced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Predicting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715000"/>
          </a:xfrm>
        </p:spPr>
        <p:txBody>
          <a:bodyPr>
            <a:noAutofit/>
          </a:bodyPr>
          <a:lstStyle/>
          <a:p>
            <a:pPr marL="0" lvl="1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/>
              <a:t> ___</a:t>
            </a:r>
            <a:r>
              <a:rPr lang="en-US" dirty="0"/>
              <a:t>Zn  +  ____</a:t>
            </a:r>
            <a:r>
              <a:rPr lang="en-US" dirty="0" err="1"/>
              <a:t>HCl</a:t>
            </a:r>
            <a:r>
              <a:rPr lang="en-US" dirty="0" smtClean="0">
                <a:sym typeface="Wingdings"/>
              </a:rPr>
              <a:t></a:t>
            </a:r>
            <a:endParaRPr lang="en-US" dirty="0" smtClean="0"/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Is a single replacement reaction so the element replaces an element in the compound</a:t>
            </a:r>
            <a:endParaRPr lang="en-US" sz="2800" dirty="0" smtClean="0"/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/>
              <a:t>Generally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element in compound is the one that leaves. </a:t>
            </a:r>
            <a:r>
              <a:rPr lang="en-US" sz="2800" b="1" dirty="0">
                <a:sym typeface="Wingdings"/>
              </a:rPr>
              <a:t>MUST BALANCE CHARGES</a:t>
            </a:r>
            <a:r>
              <a:rPr lang="en-US" sz="2800" b="1" dirty="0" smtClean="0">
                <a:sym typeface="Wingdings"/>
              </a:rPr>
              <a:t>!</a:t>
            </a:r>
            <a:endParaRPr lang="en-US" sz="2800" dirty="0"/>
          </a:p>
          <a:p>
            <a:pPr marL="857250" lvl="3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/>
              <a:t>___</a:t>
            </a:r>
            <a:r>
              <a:rPr lang="en-US" sz="2800" dirty="0"/>
              <a:t>Zn  +  </a:t>
            </a:r>
            <a:r>
              <a:rPr lang="en-US" sz="2800" dirty="0" smtClean="0"/>
              <a:t>____ </a:t>
            </a:r>
            <a:r>
              <a:rPr lang="en-US" sz="2800" dirty="0" err="1" smtClean="0"/>
              <a:t>HCl</a:t>
            </a:r>
            <a:r>
              <a:rPr lang="en-US" sz="2800" dirty="0" smtClean="0">
                <a:sym typeface="Wingdings"/>
              </a:rPr>
              <a:t> ___ZnCl</a:t>
            </a:r>
            <a:r>
              <a:rPr lang="en-US" sz="2800" baseline="-25000" dirty="0" smtClean="0">
                <a:sym typeface="Wingdings"/>
              </a:rPr>
              <a:t>2 </a:t>
            </a:r>
            <a:r>
              <a:rPr lang="en-US" sz="2800" dirty="0" smtClean="0">
                <a:sym typeface="Wingdings"/>
              </a:rPr>
              <a:t>+ ___H</a:t>
            </a:r>
            <a:r>
              <a:rPr lang="en-US" sz="2800" baseline="-25000" dirty="0" smtClean="0">
                <a:sym typeface="Wingdings"/>
              </a:rPr>
              <a:t>2</a:t>
            </a:r>
            <a:endParaRPr lang="en-US" baseline="-25000" dirty="0" smtClean="0">
              <a:sym typeface="Wingdings"/>
            </a:endParaRPr>
          </a:p>
          <a:p>
            <a:pPr marL="0" lvl="1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___</a:t>
            </a: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6  </a:t>
            </a:r>
            <a:r>
              <a:rPr lang="en-US" dirty="0"/>
              <a:t>+  ___O</a:t>
            </a:r>
            <a:r>
              <a:rPr lang="en-US" baseline="-25000" dirty="0"/>
              <a:t>2</a:t>
            </a:r>
            <a:r>
              <a:rPr lang="en-US" dirty="0">
                <a:sym typeface="Wingdings"/>
              </a:rPr>
              <a:t>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Is a combustion reaction, and can only make carbon dioxide and water.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/>
              <a:t>___C</a:t>
            </a:r>
            <a:r>
              <a:rPr lang="en-US" sz="2800" baseline="-25000" dirty="0"/>
              <a:t>2</a:t>
            </a:r>
            <a:r>
              <a:rPr lang="en-US" sz="2800" dirty="0"/>
              <a:t>H</a:t>
            </a:r>
            <a:r>
              <a:rPr lang="en-US" sz="2800" baseline="-25000" dirty="0"/>
              <a:t>6  </a:t>
            </a:r>
            <a:r>
              <a:rPr lang="en-US" sz="2800" dirty="0"/>
              <a:t>+  ___O</a:t>
            </a:r>
            <a:r>
              <a:rPr lang="en-US" sz="2800" baseline="-25000" dirty="0"/>
              <a:t>2</a:t>
            </a:r>
            <a:r>
              <a:rPr lang="en-US" sz="2800" dirty="0" smtClean="0">
                <a:sym typeface="Wingdings"/>
              </a:rPr>
              <a:t>  ___ CO</a:t>
            </a:r>
            <a:r>
              <a:rPr lang="en-US" sz="2800" baseline="-25000" dirty="0" smtClean="0">
                <a:sym typeface="Wingdings"/>
              </a:rPr>
              <a:t>2</a:t>
            </a:r>
            <a:r>
              <a:rPr lang="en-US" sz="2800" dirty="0" smtClean="0">
                <a:sym typeface="Wingdings"/>
              </a:rPr>
              <a:t> +  _____H</a:t>
            </a:r>
            <a:r>
              <a:rPr lang="en-US" sz="2800" baseline="-25000" dirty="0" smtClean="0">
                <a:sym typeface="Wingdings"/>
              </a:rPr>
              <a:t>2</a:t>
            </a:r>
            <a:r>
              <a:rPr lang="en-US" sz="2800" dirty="0" smtClean="0">
                <a:sym typeface="Wingdings"/>
              </a:rPr>
              <a:t>O</a:t>
            </a:r>
            <a:endParaRPr lang="en-US" sz="2800" dirty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367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Predicting Products Summary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562600"/>
          </a:xfrm>
        </p:spPr>
        <p:txBody>
          <a:bodyPr>
            <a:noAutofit/>
          </a:bodyPr>
          <a:lstStyle/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Make sure to BALANCE charges for ALL ionic and acid compounds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Transition Metals use the reactant to determine the charge and assume that it stays the same.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Once you BALANCE CHARGES do NOT change the subscripts.</a:t>
            </a:r>
            <a:endParaRPr lang="en-US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Don’t forget your 7 diatomic elements:</a:t>
            </a:r>
          </a:p>
          <a:p>
            <a:pPr marL="857250" lvl="3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sym typeface="Wingdings"/>
              </a:rPr>
              <a:t>When they are not in compounds they are in pairs</a:t>
            </a:r>
          </a:p>
          <a:p>
            <a:pPr marL="857250" lvl="3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sym typeface="Wingdings"/>
              </a:rPr>
              <a:t>N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O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F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Cl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Br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I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, H</a:t>
            </a:r>
            <a:r>
              <a:rPr lang="en-US" baseline="-25000" dirty="0" smtClean="0">
                <a:sym typeface="Wingdings"/>
              </a:rPr>
              <a:t>2</a:t>
            </a:r>
          </a:p>
          <a:p>
            <a:pPr marL="857250" lvl="3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dirty="0" smtClean="0">
                <a:sym typeface="Wingdings"/>
              </a:rPr>
              <a:t>ALL other elements are single elements when not in compounds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r>
              <a:rPr lang="en-US" sz="2800" dirty="0" smtClean="0">
                <a:sym typeface="Wingdings"/>
              </a:rPr>
              <a:t>Just because an element has a subscript on the reactant side, does NOT mean it will have the same subscript on the product side.</a:t>
            </a: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  <a:p>
            <a:pPr marL="400050" lvl="2" indent="0">
              <a:spcBef>
                <a:spcPts val="0"/>
              </a:spcBef>
              <a:buFont typeface="Wingdings" pitchFamily="2" charset="2"/>
              <a:buChar char="§"/>
            </a:pPr>
            <a:endParaRPr lang="en-US" sz="2800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117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638800"/>
          </a:xfrm>
        </p:spPr>
        <p:txBody>
          <a:bodyPr/>
          <a:lstStyle/>
          <a:p>
            <a:r>
              <a:rPr lang="en-US" dirty="0" smtClean="0"/>
              <a:t>When balancing reactions that are word equations you MUST first write BALANCED chemical formulas.</a:t>
            </a:r>
          </a:p>
          <a:p>
            <a:r>
              <a:rPr lang="en-US" dirty="0" smtClean="0"/>
              <a:t>Remember to check the ions that each forms for Ionic compounds and Acids</a:t>
            </a:r>
          </a:p>
          <a:p>
            <a:r>
              <a:rPr lang="en-US" dirty="0" smtClean="0"/>
              <a:t>Once you have a balanced chemical formula DO NOT change the formula (i.e. change subscripts)</a:t>
            </a:r>
          </a:p>
          <a:p>
            <a:r>
              <a:rPr lang="en-US" dirty="0" smtClean="0"/>
              <a:t>DON’T forget your 7 diatomic elements.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Writing chemical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5626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b="1" dirty="0"/>
              <a:t>To write word equations, write the names of the reactants to the left of the arrow separated by plus signs; write the names of the products to the right of the arrow, also separated by plus signs.</a:t>
            </a:r>
            <a:endParaRPr lang="en-US" dirty="0"/>
          </a:p>
          <a:p>
            <a:pPr lvl="1"/>
            <a:r>
              <a:rPr lang="en-US" dirty="0"/>
              <a:t>Example:  hydrogen peroxide decomposes to form water and oxygen gas	</a:t>
            </a:r>
          </a:p>
          <a:p>
            <a:pPr lvl="1"/>
            <a:r>
              <a:rPr lang="en-US" dirty="0"/>
              <a:t>Hydrogen peroxide → water + oxygen</a:t>
            </a:r>
          </a:p>
          <a:p>
            <a:pPr lvl="0"/>
            <a:r>
              <a:rPr lang="en-US" u="sng" dirty="0"/>
              <a:t>Chemical equation</a:t>
            </a:r>
            <a:r>
              <a:rPr lang="en-US" dirty="0"/>
              <a:t> is a representation of a chemical reaction</a:t>
            </a:r>
          </a:p>
          <a:p>
            <a:pPr lvl="0"/>
            <a:r>
              <a:rPr lang="en-US" u="sng" dirty="0" smtClean="0"/>
              <a:t>Skeleton </a:t>
            </a:r>
            <a:r>
              <a:rPr lang="en-US" u="sng" dirty="0"/>
              <a:t>equation</a:t>
            </a:r>
            <a:r>
              <a:rPr lang="en-US" dirty="0"/>
              <a:t> is a chemical equation that does not indicate the relative amounts of the reactants and products.</a:t>
            </a:r>
          </a:p>
          <a:p>
            <a:pPr lvl="0"/>
            <a:r>
              <a:rPr lang="en-US" b="1" dirty="0"/>
              <a:t>Write the formulas of the reactants to the left of the yields sign (arrow) and the formulas of the products to the right.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Example 1:  solid calcium hydroxide reacts with sulfuric acid to produce aqueous calcium sulfate and water.</a:t>
            </a:r>
          </a:p>
          <a:p>
            <a:r>
              <a:rPr lang="en-US" sz="2800" dirty="0" smtClean="0"/>
              <a:t>Pick out the chemical names in the reaction and turn them into chemical formulas</a:t>
            </a:r>
          </a:p>
          <a:p>
            <a:pPr>
              <a:buNone/>
            </a:pPr>
            <a:r>
              <a:rPr lang="en-US" sz="2800" dirty="0" smtClean="0"/>
              <a:t>calcium hydroxide + sulfuric acid → calcium sulfate + water</a:t>
            </a:r>
          </a:p>
          <a:p>
            <a:r>
              <a:rPr lang="en-US" sz="2800" dirty="0" smtClean="0"/>
              <a:t>calcium hydroxide =  Ca</a:t>
            </a:r>
            <a:r>
              <a:rPr lang="en-US" sz="2800" baseline="30000" dirty="0" smtClean="0"/>
              <a:t>+2</a:t>
            </a:r>
            <a:r>
              <a:rPr lang="en-US" sz="2800" dirty="0" smtClean="0"/>
              <a:t>  OH</a:t>
            </a:r>
            <a:r>
              <a:rPr lang="en-US" sz="2800" baseline="30000" dirty="0" smtClean="0"/>
              <a:t>-1</a:t>
            </a:r>
            <a:r>
              <a:rPr lang="en-US" sz="2800" dirty="0" smtClean="0"/>
              <a:t>,  </a:t>
            </a:r>
          </a:p>
          <a:p>
            <a:pPr lvl="1"/>
            <a:r>
              <a:rPr lang="en-US" sz="2400" dirty="0" smtClean="0"/>
              <a:t>Ca(OH)</a:t>
            </a:r>
            <a:r>
              <a:rPr lang="en-US" sz="2400" baseline="-25000" dirty="0" smtClean="0"/>
              <a:t>2</a:t>
            </a:r>
          </a:p>
          <a:p>
            <a:r>
              <a:rPr lang="en-US" sz="2800" dirty="0" smtClean="0"/>
              <a:t>Sulfuric acid = oxy acid,</a:t>
            </a:r>
          </a:p>
          <a:p>
            <a:pPr lvl="1"/>
            <a:r>
              <a:rPr lang="en-US" sz="2400" dirty="0" smtClean="0"/>
              <a:t>Sulfuric was sulfate,  H</a:t>
            </a:r>
            <a:r>
              <a:rPr lang="en-US" sz="2400" baseline="30000" dirty="0" smtClean="0"/>
              <a:t>+1</a:t>
            </a:r>
            <a:r>
              <a:rPr lang="en-US" sz="2400" dirty="0" smtClean="0"/>
              <a:t>  SO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-2</a:t>
            </a:r>
            <a:r>
              <a:rPr lang="en-US" sz="2400" dirty="0" smtClean="0"/>
              <a:t>,   </a:t>
            </a:r>
          </a:p>
          <a:p>
            <a:pPr lvl="1"/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</a:p>
          <a:p>
            <a:r>
              <a:rPr lang="en-US" sz="2800" dirty="0" smtClean="0"/>
              <a:t>Calcium Sulfate = Ca </a:t>
            </a:r>
            <a:r>
              <a:rPr lang="en-US" sz="2800" baseline="30000" dirty="0" smtClean="0"/>
              <a:t>+2  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  <a:r>
              <a:rPr lang="en-US" sz="2800" baseline="30000" dirty="0" smtClean="0"/>
              <a:t>-2</a:t>
            </a:r>
          </a:p>
          <a:p>
            <a:pPr lvl="1"/>
            <a:r>
              <a:rPr lang="en-US" sz="2400" dirty="0" smtClean="0"/>
              <a:t>CaSO</a:t>
            </a:r>
            <a:r>
              <a:rPr lang="en-US" sz="2400" baseline="-25000" dirty="0" smtClean="0"/>
              <a:t>4</a:t>
            </a:r>
          </a:p>
          <a:p>
            <a:r>
              <a:rPr lang="en-US" sz="2800" dirty="0" smtClean="0"/>
              <a:t>Water =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dirty="0" smtClean="0"/>
              <a:t>Skeleton Equation becomes:  </a:t>
            </a:r>
          </a:p>
          <a:p>
            <a:pPr marL="342900" lvl="1" indent="-342900" algn="ctr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2(s)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4(l)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→ CaSO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4(</a:t>
            </a:r>
            <a:r>
              <a:rPr lang="en-US" sz="2600" baseline="-25000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 (l)</a:t>
            </a:r>
          </a:p>
          <a:p>
            <a:endParaRPr lang="en-US" sz="2800" dirty="0" smtClean="0"/>
          </a:p>
          <a:p>
            <a:pPr marL="342900" lvl="1" indent="-342900" algn="ctr">
              <a:buNone/>
            </a:pPr>
            <a:endParaRPr lang="en-US" sz="2800" dirty="0" smtClean="0"/>
          </a:p>
          <a:p>
            <a:pPr lvl="1"/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Balancing Example 1</a:t>
            </a:r>
          </a:p>
          <a:p>
            <a:pPr marL="342900" lvl="1" indent="-342900" algn="ctr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2(s)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4(l)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→ CaSO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4(</a:t>
            </a:r>
            <a:r>
              <a:rPr lang="en-US" sz="2600" baseline="-25000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 (l)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Remember polyatomic rule only applies if it is the SAME on both sides.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67001"/>
            <a:ext cx="838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2(s)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(l)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→ Ca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baseline="-25000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 (l)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3352800"/>
            <a:ext cx="6553200" cy="19697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   1			| Ca    1</a:t>
            </a:r>
          </a:p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     4		  	|  H     2	</a:t>
            </a:r>
          </a:p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     2			|  O     1</a:t>
            </a:r>
            <a:endParaRPr lang="en-US" sz="26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|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667000"/>
            <a:ext cx="8382000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2(s)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(l)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→ Ca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baseline="-25000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+  2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 (l)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276600"/>
            <a:ext cx="6553200" cy="19697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Ca   1			| Ca    1</a:t>
            </a:r>
          </a:p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     4		  	|  H     </a:t>
            </a:r>
            <a:r>
              <a:rPr lang="en-US" sz="2600" strike="sngStrike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4	</a:t>
            </a:r>
          </a:p>
          <a:p>
            <a:pPr marL="0"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     2			|  O     </a:t>
            </a:r>
            <a:r>
              <a:rPr lang="en-US" sz="2600" strike="sngStrike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2</a:t>
            </a:r>
            <a:endParaRPr lang="en-US" sz="26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|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Word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Example 2:  Aluminum bromide and chlorine gas react to form aluminum chloride and bromine gas.</a:t>
            </a:r>
          </a:p>
          <a:p>
            <a:r>
              <a:rPr lang="en-US" dirty="0" smtClean="0"/>
              <a:t>Don’t forget to balance charges and your 7 diatomic elements</a:t>
            </a:r>
          </a:p>
          <a:p>
            <a:pPr algn="ctr">
              <a:buNone/>
            </a:pPr>
            <a:r>
              <a:rPr lang="en-US" dirty="0" smtClean="0"/>
              <a:t> AlBr</a:t>
            </a:r>
            <a:r>
              <a:rPr lang="en-US" baseline="-25000" dirty="0" smtClean="0"/>
              <a:t>3</a:t>
            </a:r>
            <a:r>
              <a:rPr lang="en-US" dirty="0" smtClean="0"/>
              <a:t> +   Cl</a:t>
            </a:r>
            <a:r>
              <a:rPr lang="en-US" baseline="-25000" dirty="0" smtClean="0"/>
              <a:t>2</a:t>
            </a:r>
            <a:r>
              <a:rPr lang="en-US" dirty="0" smtClean="0"/>
              <a:t> →   AlCl</a:t>
            </a:r>
            <a:r>
              <a:rPr lang="en-US" baseline="-25000" dirty="0" smtClean="0"/>
              <a:t>3</a:t>
            </a:r>
            <a:r>
              <a:rPr lang="en-US" dirty="0" smtClean="0"/>
              <a:t> +    Br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Now Balance Atoms like normal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505200"/>
            <a:ext cx="70104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/>
              <a:t> 	AlBr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  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→   AlCl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   Br</a:t>
            </a:r>
            <a:r>
              <a:rPr lang="en-US" sz="3200" baseline="-25000" dirty="0" smtClean="0"/>
              <a:t>2</a:t>
            </a:r>
          </a:p>
          <a:p>
            <a:pPr>
              <a:buNone/>
            </a:pPr>
            <a:r>
              <a:rPr lang="en-US" sz="3200" dirty="0" smtClean="0"/>
              <a:t>	Al  1		|  Al  1		</a:t>
            </a:r>
          </a:p>
          <a:p>
            <a:pPr>
              <a:buNone/>
            </a:pPr>
            <a:r>
              <a:rPr lang="en-US" sz="3200" dirty="0" smtClean="0"/>
              <a:t>	Br  3		|  Br	2	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Cl</a:t>
            </a:r>
            <a:r>
              <a:rPr lang="en-US" sz="3200" dirty="0" smtClean="0"/>
              <a:t>  2		|  </a:t>
            </a:r>
            <a:r>
              <a:rPr lang="en-US" sz="3200" dirty="0" err="1" smtClean="0"/>
              <a:t>Cl</a:t>
            </a:r>
            <a:r>
              <a:rPr lang="en-US" sz="3200" dirty="0" smtClean="0"/>
              <a:t>	3	</a:t>
            </a:r>
          </a:p>
          <a:p>
            <a:pPr algn="ctr">
              <a:buNone/>
            </a:pPr>
            <a:r>
              <a:rPr lang="en-US" sz="3200" dirty="0" smtClean="0"/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505200"/>
            <a:ext cx="70104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/>
              <a:t>      2 AlBr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  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→   AlCl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  3 Br</a:t>
            </a:r>
            <a:r>
              <a:rPr lang="en-US" sz="3200" baseline="-25000" dirty="0" smtClean="0"/>
              <a:t>2</a:t>
            </a:r>
          </a:p>
          <a:p>
            <a:pPr>
              <a:buNone/>
            </a:pPr>
            <a:r>
              <a:rPr lang="en-US" sz="3200" dirty="0" smtClean="0"/>
              <a:t>	Al  </a:t>
            </a:r>
            <a:r>
              <a:rPr lang="en-US" sz="3200" strike="sngStrike" dirty="0" smtClean="0"/>
              <a:t>1</a:t>
            </a:r>
            <a:r>
              <a:rPr lang="en-US" sz="3200" dirty="0" smtClean="0"/>
              <a:t>  2	|  Al  1		</a:t>
            </a:r>
          </a:p>
          <a:p>
            <a:pPr>
              <a:buNone/>
            </a:pPr>
            <a:r>
              <a:rPr lang="en-US" sz="3200" dirty="0" smtClean="0"/>
              <a:t>	Br  </a:t>
            </a:r>
            <a:r>
              <a:rPr lang="en-US" sz="3200" strike="sngStrike" dirty="0" smtClean="0"/>
              <a:t>3</a:t>
            </a:r>
            <a:r>
              <a:rPr lang="en-US" sz="3200" dirty="0" smtClean="0"/>
              <a:t>  6	|  Br	</a:t>
            </a:r>
            <a:r>
              <a:rPr lang="en-US" sz="3200" strike="sngStrike" dirty="0" smtClean="0"/>
              <a:t>2</a:t>
            </a:r>
            <a:r>
              <a:rPr lang="en-US" sz="3200" dirty="0" smtClean="0"/>
              <a:t>  6	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Cl</a:t>
            </a:r>
            <a:r>
              <a:rPr lang="en-US" sz="3200" dirty="0" smtClean="0"/>
              <a:t>  2		|  </a:t>
            </a:r>
            <a:r>
              <a:rPr lang="en-US" sz="3200" dirty="0" err="1" smtClean="0"/>
              <a:t>Cl</a:t>
            </a:r>
            <a:r>
              <a:rPr lang="en-US" sz="3200" dirty="0" smtClean="0"/>
              <a:t>	3	</a:t>
            </a:r>
          </a:p>
          <a:p>
            <a:pPr algn="ctr">
              <a:buNone/>
            </a:pPr>
            <a:r>
              <a:rPr lang="en-US" sz="32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581400"/>
            <a:ext cx="70104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dirty="0" smtClean="0"/>
              <a:t>      2 AlBr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  3 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→   2 AlCl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+   3 Br</a:t>
            </a:r>
            <a:r>
              <a:rPr lang="en-US" sz="3200" baseline="-25000" dirty="0" smtClean="0"/>
              <a:t>2</a:t>
            </a:r>
          </a:p>
          <a:p>
            <a:pPr>
              <a:buNone/>
            </a:pPr>
            <a:r>
              <a:rPr lang="en-US" sz="3200" dirty="0" smtClean="0"/>
              <a:t>	Al  </a:t>
            </a:r>
            <a:r>
              <a:rPr lang="en-US" sz="3200" strike="sngStrike" dirty="0" smtClean="0"/>
              <a:t>1</a:t>
            </a:r>
            <a:r>
              <a:rPr lang="en-US" sz="3200" dirty="0" smtClean="0"/>
              <a:t>  2	|  Al  </a:t>
            </a:r>
            <a:r>
              <a:rPr lang="en-US" sz="3200" strike="sngStrike" dirty="0" smtClean="0"/>
              <a:t>1</a:t>
            </a:r>
            <a:r>
              <a:rPr lang="en-US" sz="3200" dirty="0" smtClean="0"/>
              <a:t>  2		</a:t>
            </a:r>
          </a:p>
          <a:p>
            <a:pPr>
              <a:buNone/>
            </a:pPr>
            <a:r>
              <a:rPr lang="en-US" sz="3200" dirty="0" smtClean="0"/>
              <a:t>	Br  </a:t>
            </a:r>
            <a:r>
              <a:rPr lang="en-US" sz="3200" strike="sngStrike" dirty="0" smtClean="0"/>
              <a:t>3</a:t>
            </a:r>
            <a:r>
              <a:rPr lang="en-US" sz="3200" dirty="0" smtClean="0"/>
              <a:t>  6	|  Br	</a:t>
            </a:r>
            <a:r>
              <a:rPr lang="en-US" sz="3200" strike="sngStrike" dirty="0" smtClean="0"/>
              <a:t>2</a:t>
            </a:r>
            <a:r>
              <a:rPr lang="en-US" sz="3200" dirty="0" smtClean="0"/>
              <a:t>  6	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Cl</a:t>
            </a:r>
            <a:r>
              <a:rPr lang="en-US" sz="3200" dirty="0" smtClean="0"/>
              <a:t>  </a:t>
            </a:r>
            <a:r>
              <a:rPr lang="en-US" sz="3200" strike="sngStrike" dirty="0" smtClean="0"/>
              <a:t>2</a:t>
            </a:r>
            <a:r>
              <a:rPr lang="en-US" sz="3200" dirty="0" smtClean="0"/>
              <a:t>	6	|  </a:t>
            </a:r>
            <a:r>
              <a:rPr lang="en-US" sz="3200" dirty="0" err="1" smtClean="0"/>
              <a:t>Cl</a:t>
            </a:r>
            <a:r>
              <a:rPr lang="en-US" sz="3200" dirty="0" smtClean="0"/>
              <a:t>	</a:t>
            </a:r>
            <a:r>
              <a:rPr lang="en-US" sz="3200" strike="sngStrike" dirty="0" smtClean="0"/>
              <a:t>3 </a:t>
            </a:r>
            <a:r>
              <a:rPr lang="en-US" sz="3200" dirty="0" smtClean="0"/>
              <a:t> 6	</a:t>
            </a:r>
          </a:p>
          <a:p>
            <a:pPr algn="ctr">
              <a:buNone/>
            </a:pPr>
            <a:r>
              <a:rPr lang="en-US" sz="3200" dirty="0" smtClean="0"/>
              <a:t>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Writing chemical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562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You can indicate the physical states of substances by putting a symbol after each formula:  (s) = solid, (l) = liquid, (g) = gas, and (</a:t>
            </a:r>
            <a:r>
              <a:rPr lang="en-US" dirty="0" err="1"/>
              <a:t>aq</a:t>
            </a:r>
            <a:r>
              <a:rPr lang="en-US" dirty="0"/>
              <a:t>) = aqueous solution [a substance dissolved in water]</a:t>
            </a:r>
          </a:p>
          <a:p>
            <a:pPr lvl="0"/>
            <a:r>
              <a:rPr lang="en-US" dirty="0"/>
              <a:t>Example:  Fe (s) + O</a:t>
            </a:r>
            <a:r>
              <a:rPr lang="en-US" baseline="-25000" dirty="0"/>
              <a:t>2</a:t>
            </a:r>
            <a:r>
              <a:rPr lang="en-US" dirty="0"/>
              <a:t> (g) →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(s)</a:t>
            </a:r>
          </a:p>
          <a:p>
            <a:pPr lvl="0"/>
            <a:r>
              <a:rPr lang="en-US" u="sng" dirty="0"/>
              <a:t>Catalyst</a:t>
            </a:r>
            <a:r>
              <a:rPr lang="en-US" dirty="0"/>
              <a:t> is a substance that speeds up the reaction but is not used up in the reaction.</a:t>
            </a:r>
          </a:p>
          <a:p>
            <a:pPr lvl="0"/>
            <a:r>
              <a:rPr lang="en-US" dirty="0"/>
              <a:t>A catalyst is neither a reactant nor product and is written above the arrow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551382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Types of equations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 equation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Carbon Dioxide + Water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Glucose + Oxygen</a:t>
            </a:r>
          </a:p>
          <a:p>
            <a:pPr lvl="1" eaLnBrk="1" hangingPunct="1">
              <a:buFontTx/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keletal equation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</a:p>
          <a:p>
            <a:pPr lvl="1" eaLnBrk="1" hangingPunct="1"/>
            <a:endParaRPr lang="en-US" sz="2400" baseline="-25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Skeletal equation with phases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(g)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(l)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 (s)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(g)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Balanced equation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C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</a:p>
          <a:p>
            <a:pPr lvl="1" eaLnBrk="1" hangingPunct="1"/>
            <a:endParaRPr lang="en-US" dirty="0" smtClean="0">
              <a:latin typeface="Comic Sans MS" pitchFamily="66" charset="0"/>
            </a:endParaRPr>
          </a:p>
          <a:p>
            <a:pPr eaLnBrk="1" hangingPunct="1"/>
            <a:endParaRPr lang="en-US" dirty="0" smtClean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u="sng" dirty="0" smtClean="0"/>
              <a:t>Combination </a:t>
            </a:r>
            <a:r>
              <a:rPr lang="en-US" u="sng" dirty="0"/>
              <a:t>(synthesis) reaction</a:t>
            </a:r>
            <a:r>
              <a:rPr lang="en-US" dirty="0"/>
              <a:t> is a chemical change in which two or more substance react for form a SINGLE NEW SUBSTANCE.</a:t>
            </a:r>
          </a:p>
          <a:p>
            <a:pPr lvl="1"/>
            <a:r>
              <a:rPr lang="en-US" dirty="0"/>
              <a:t>Example:  2H</a:t>
            </a:r>
            <a:r>
              <a:rPr lang="en-US" baseline="-25000" dirty="0"/>
              <a:t>2</a:t>
            </a:r>
            <a:r>
              <a:rPr lang="en-US" dirty="0"/>
              <a:t> + O</a:t>
            </a:r>
            <a:r>
              <a:rPr lang="en-US" baseline="-25000" dirty="0"/>
              <a:t>2</a:t>
            </a:r>
            <a:r>
              <a:rPr lang="en-US" dirty="0"/>
              <a:t> → 2H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lvl="1"/>
            <a:r>
              <a:rPr lang="en-US" dirty="0"/>
              <a:t>Combination reactions are easy to recognize because they have two reactants and one product.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u="sng" dirty="0"/>
              <a:t>Decomposition reaction </a:t>
            </a:r>
            <a:r>
              <a:rPr lang="en-US" dirty="0"/>
              <a:t>is a chemical change in which ONE SUBSTANCE reacts to form TWO or more new substance.</a:t>
            </a:r>
          </a:p>
          <a:p>
            <a:pPr lvl="1"/>
            <a:r>
              <a:rPr lang="en-US" dirty="0"/>
              <a:t>Example:  2H</a:t>
            </a:r>
            <a:r>
              <a:rPr lang="en-US" baseline="-25000" dirty="0"/>
              <a:t>2</a:t>
            </a:r>
            <a:r>
              <a:rPr lang="en-US" dirty="0"/>
              <a:t>O → 2H</a:t>
            </a:r>
            <a:r>
              <a:rPr lang="en-US" baseline="-25000" dirty="0"/>
              <a:t>2</a:t>
            </a:r>
            <a:r>
              <a:rPr lang="en-US" dirty="0"/>
              <a:t> + O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Decomposition reactions are easy to recognize because they have one reactants and two or more products.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None/>
            </a:pPr>
            <a:r>
              <a:rPr lang="en-US" dirty="0" smtClean="0"/>
              <a:t>3.  </a:t>
            </a:r>
            <a:r>
              <a:rPr lang="en-US" u="sng" dirty="0" smtClean="0"/>
              <a:t>Single </a:t>
            </a:r>
            <a:r>
              <a:rPr lang="en-US" u="sng" dirty="0"/>
              <a:t>replacement reaction </a:t>
            </a:r>
            <a:r>
              <a:rPr lang="en-US" dirty="0"/>
              <a:t>is a chemical change in which ONE ELEMENT replaces another element in a COMPOUND. </a:t>
            </a:r>
          </a:p>
          <a:p>
            <a:pPr lvl="1"/>
            <a:r>
              <a:rPr lang="en-US" dirty="0"/>
              <a:t>you can recognize a single replacement reaction because both the reactant and the product have an element and a compound</a:t>
            </a:r>
          </a:p>
          <a:p>
            <a:pPr lvl="1"/>
            <a:r>
              <a:rPr lang="en-US" dirty="0"/>
              <a:t>example:  2K + 2H</a:t>
            </a:r>
            <a:r>
              <a:rPr lang="en-US" baseline="-25000" dirty="0"/>
              <a:t>2</a:t>
            </a:r>
            <a:r>
              <a:rPr lang="en-US" dirty="0"/>
              <a:t>O → 2KOH +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</a:p>
          <a:p>
            <a:pPr marL="514350" lvl="0" indent="-514350">
              <a:buNone/>
            </a:pPr>
            <a:r>
              <a:rPr lang="en-US" dirty="0" smtClean="0"/>
              <a:t>4.  </a:t>
            </a:r>
            <a:r>
              <a:rPr lang="en-US" u="sng" dirty="0" smtClean="0"/>
              <a:t>Double-replacement </a:t>
            </a:r>
            <a:r>
              <a:rPr lang="en-US" u="sng" dirty="0"/>
              <a:t>reaction</a:t>
            </a:r>
            <a:r>
              <a:rPr lang="en-US" dirty="0"/>
              <a:t> is a chemical change involving an exchange of positive ions between two compounds.</a:t>
            </a:r>
          </a:p>
          <a:p>
            <a:pPr lvl="1"/>
            <a:r>
              <a:rPr lang="en-US" dirty="0" smtClean="0"/>
              <a:t>you can recognize a double-replacement reaction because both the reactants and the products are two compounds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generally take place in aqueous solutions, and often produce a precipitate, a gas, or a molecular compound such as </a:t>
            </a:r>
            <a:r>
              <a:rPr lang="en-US" dirty="0" smtClean="0"/>
              <a:t>water.</a:t>
            </a:r>
          </a:p>
          <a:p>
            <a:pPr lvl="1"/>
            <a:r>
              <a:rPr lang="en-US" dirty="0"/>
              <a:t>FeCl</a:t>
            </a:r>
            <a:r>
              <a:rPr lang="en-US" baseline="-25000" dirty="0"/>
              <a:t>3</a:t>
            </a:r>
            <a:r>
              <a:rPr lang="en-US" dirty="0"/>
              <a:t> + </a:t>
            </a:r>
            <a:r>
              <a:rPr lang="en-US" dirty="0" err="1"/>
              <a:t>NaOH</a:t>
            </a:r>
            <a:r>
              <a:rPr lang="en-US" dirty="0"/>
              <a:t>  →  Fe(OH)</a:t>
            </a:r>
            <a:r>
              <a:rPr lang="en-US" baseline="-25000" dirty="0"/>
              <a:t>3</a:t>
            </a:r>
            <a:r>
              <a:rPr lang="en-US" dirty="0"/>
              <a:t>  +  </a:t>
            </a:r>
            <a:r>
              <a:rPr lang="en-US" dirty="0" err="1" smtClean="0"/>
              <a:t>NaCl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8674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smtClean="0"/>
              <a:t>5.  </a:t>
            </a:r>
            <a:r>
              <a:rPr lang="en-US" u="sng" dirty="0" smtClean="0"/>
              <a:t>Neutralization </a:t>
            </a:r>
            <a:r>
              <a:rPr lang="en-US" u="sng" dirty="0"/>
              <a:t>Reaction </a:t>
            </a:r>
            <a:r>
              <a:rPr lang="en-US" dirty="0"/>
              <a:t>is a special type of double-replacement reaction.  It is a chemical change where an acid and a base react to form water and a “salt”</a:t>
            </a:r>
          </a:p>
          <a:p>
            <a:pPr lvl="1"/>
            <a:r>
              <a:rPr lang="en-US" dirty="0"/>
              <a:t>Most bases are hydroxides, example:  sodium hydroxide {</a:t>
            </a:r>
            <a:r>
              <a:rPr lang="en-US" dirty="0" err="1"/>
              <a:t>NaOH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Most acids start with hydrogen, example:  hydrochloric acid {</a:t>
            </a:r>
            <a:r>
              <a:rPr lang="en-US" dirty="0" err="1"/>
              <a:t>HCl</a:t>
            </a:r>
            <a:r>
              <a:rPr lang="en-US" dirty="0"/>
              <a:t>},  sulfuric acid {H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Salts are defined as ionic </a:t>
            </a:r>
            <a:r>
              <a:rPr lang="en-US" dirty="0" smtClean="0"/>
              <a:t>compounds</a:t>
            </a:r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NaOH</a:t>
            </a:r>
            <a:r>
              <a:rPr lang="en-US" dirty="0" smtClean="0"/>
              <a:t> + </a:t>
            </a:r>
            <a:r>
              <a:rPr lang="en-US" dirty="0" err="1" smtClean="0"/>
              <a:t>HCl</a:t>
            </a:r>
            <a:r>
              <a:rPr lang="en-US" dirty="0" smtClean="0"/>
              <a:t> →  H</a:t>
            </a:r>
            <a:r>
              <a:rPr lang="en-US" baseline="-25000" dirty="0" smtClean="0"/>
              <a:t>2</a:t>
            </a:r>
            <a:r>
              <a:rPr lang="en-US" dirty="0" smtClean="0"/>
              <a:t>0 + </a:t>
            </a:r>
            <a:r>
              <a:rPr lang="en-US" dirty="0" err="1" smtClean="0"/>
              <a:t>NaCl</a:t>
            </a:r>
            <a:endParaRPr lang="en-US" dirty="0"/>
          </a:p>
          <a:p>
            <a:pPr lvl="0">
              <a:buNone/>
            </a:pPr>
            <a:r>
              <a:rPr lang="en-US" dirty="0" smtClean="0"/>
              <a:t>6.  </a:t>
            </a:r>
            <a:r>
              <a:rPr lang="en-US" u="sng" dirty="0" smtClean="0"/>
              <a:t>Combustion </a:t>
            </a:r>
            <a:r>
              <a:rPr lang="en-US" u="sng" dirty="0"/>
              <a:t>reaction</a:t>
            </a:r>
            <a:r>
              <a:rPr lang="en-US" dirty="0"/>
              <a:t> is a chemical change in which an element or a compound reacts with oxygen often producing energy in the form of heat and light. </a:t>
            </a:r>
          </a:p>
          <a:p>
            <a:pPr lvl="1"/>
            <a:r>
              <a:rPr lang="en-US" dirty="0"/>
              <a:t>Often the other reactant is a hydrocarbon or an alcohol and the products are carbon dioxide and water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 CH</a:t>
            </a:r>
            <a:r>
              <a:rPr lang="en-US" baseline="-25000" dirty="0" smtClean="0"/>
              <a:t>4</a:t>
            </a:r>
            <a:r>
              <a:rPr lang="en-US" dirty="0" smtClean="0"/>
              <a:t> + O</a:t>
            </a:r>
            <a:r>
              <a:rPr lang="en-US" baseline="-25000" dirty="0" smtClean="0"/>
              <a:t>2</a:t>
            </a:r>
            <a:r>
              <a:rPr lang="en-US" dirty="0" smtClean="0"/>
              <a:t> → CO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6823-283E-4990-BCA8-39EE9C42A53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2330</Words>
  <Application>Microsoft Office PowerPoint</Application>
  <PresentationFormat>On-screen Show (4:3)</PresentationFormat>
  <Paragraphs>433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Chemical Reactions  Chapter 11</vt:lpstr>
      <vt:lpstr>Writing chemical Equations</vt:lpstr>
      <vt:lpstr>Writing chemical Equations</vt:lpstr>
      <vt:lpstr>Writing chemical Equations</vt:lpstr>
      <vt:lpstr>Slide 5</vt:lpstr>
      <vt:lpstr>Types of equations</vt:lpstr>
      <vt:lpstr>Types of Reactions</vt:lpstr>
      <vt:lpstr>Types of Reactions</vt:lpstr>
      <vt:lpstr>Types of Reactions</vt:lpstr>
      <vt:lpstr>Types of Reactions Summary</vt:lpstr>
      <vt:lpstr>Types of Reactions Practice</vt:lpstr>
      <vt:lpstr>Balancing chemical Reaction</vt:lpstr>
      <vt:lpstr>Balancing Chemical Equations</vt:lpstr>
      <vt:lpstr>Steps to balancing chemical equations</vt:lpstr>
      <vt:lpstr>Counting Atoms</vt:lpstr>
      <vt:lpstr>Counting Atoms Practice</vt:lpstr>
      <vt:lpstr>Balancing Chemical Reactions Practice</vt:lpstr>
      <vt:lpstr>Balancing Chemical Reactions Practice</vt:lpstr>
      <vt:lpstr>Balancing Chemical Reactions Practice</vt:lpstr>
      <vt:lpstr>Balancing Reaction Practice – Polyatomic</vt:lpstr>
      <vt:lpstr>Balancing Reaction Practice – Polyatomic</vt:lpstr>
      <vt:lpstr>Predicting Products</vt:lpstr>
      <vt:lpstr>Predicting Products identifying types of reaction practice. </vt:lpstr>
      <vt:lpstr>Predicting Products</vt:lpstr>
      <vt:lpstr>Predicting Products</vt:lpstr>
      <vt:lpstr>Predicting Products</vt:lpstr>
      <vt:lpstr>Predicting Products</vt:lpstr>
      <vt:lpstr>Predicting Products Summary</vt:lpstr>
      <vt:lpstr>Word Equations</vt:lpstr>
      <vt:lpstr>Word Equations</vt:lpstr>
      <vt:lpstr>Word Equations</vt:lpstr>
      <vt:lpstr>Word Equations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  Chapter 11</dc:title>
  <dc:creator>Charlena</dc:creator>
  <cp:lastModifiedBy>Charlena</cp:lastModifiedBy>
  <cp:revision>63</cp:revision>
  <cp:lastPrinted>2013-03-01T00:04:05Z</cp:lastPrinted>
  <dcterms:created xsi:type="dcterms:W3CDTF">2013-01-21T17:41:43Z</dcterms:created>
  <dcterms:modified xsi:type="dcterms:W3CDTF">2014-02-12T15:40:41Z</dcterms:modified>
</cp:coreProperties>
</file>